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58" r:id="rId7"/>
    <p:sldId id="279" r:id="rId8"/>
    <p:sldId id="260" r:id="rId9"/>
    <p:sldId id="280" r:id="rId10"/>
    <p:sldId id="282" r:id="rId11"/>
    <p:sldId id="264"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5" d="100"/>
          <a:sy n="85" d="100"/>
        </p:scale>
        <p:origin x="590" y="4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12/10/2023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430306" y="1858367"/>
            <a:ext cx="11761694" cy="1356779"/>
          </a:xfrm>
        </p:spPr>
        <p:txBody>
          <a:bodyPr/>
          <a:lstStyle/>
          <a:p>
            <a:r>
              <a:rPr lang="en-US" sz="3600" dirty="0">
                <a:solidFill>
                  <a:schemeClr val="bg1"/>
                </a:solidFill>
              </a:rPr>
              <a:t>NEURAL NETWORK PROJECT</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8139954" y="5440308"/>
            <a:ext cx="4743990" cy="1356779"/>
          </a:xfrm>
        </p:spPr>
        <p:txBody>
          <a:bodyPr>
            <a:normAutofit fontScale="77500" lnSpcReduction="20000"/>
          </a:bodyPr>
          <a:lstStyle/>
          <a:p>
            <a:pPr>
              <a:lnSpc>
                <a:spcPct val="110000"/>
              </a:lnSpc>
              <a:spcBef>
                <a:spcPct val="0"/>
              </a:spcBef>
            </a:pPr>
            <a:r>
              <a:rPr lang="en-US" sz="2800" dirty="0">
                <a:solidFill>
                  <a:schemeClr val="bg1"/>
                </a:solidFill>
                <a:latin typeface="Times New Roman" panose="02020603050405020304" pitchFamily="18" charset="0"/>
                <a:cs typeface="Times New Roman" panose="02020603050405020304" pitchFamily="18" charset="0"/>
              </a:rPr>
              <a:t>Bharath Yuvaraj</a:t>
            </a:r>
          </a:p>
          <a:p>
            <a:pPr>
              <a:lnSpc>
                <a:spcPct val="110000"/>
              </a:lnSpc>
              <a:spcBef>
                <a:spcPct val="0"/>
              </a:spcBef>
            </a:pPr>
            <a:r>
              <a:rPr lang="en-US" sz="2800" dirty="0">
                <a:solidFill>
                  <a:schemeClr val="bg1"/>
                </a:solidFill>
                <a:latin typeface="Times New Roman" panose="02020603050405020304" pitchFamily="18" charset="0"/>
                <a:cs typeface="Times New Roman" panose="02020603050405020304" pitchFamily="18" charset="0"/>
              </a:rPr>
              <a:t>Reg No:2316529</a:t>
            </a:r>
          </a:p>
          <a:p>
            <a:pPr>
              <a:lnSpc>
                <a:spcPct val="110000"/>
              </a:lnSpc>
              <a:spcBef>
                <a:spcPct val="0"/>
              </a:spcBef>
            </a:pPr>
            <a:r>
              <a:rPr lang="en-US" sz="2800" dirty="0">
                <a:solidFill>
                  <a:schemeClr val="bg1"/>
                </a:solidFill>
                <a:latin typeface="Times New Roman" panose="02020603050405020304" pitchFamily="18" charset="0"/>
                <a:cs typeface="Times New Roman" panose="02020603050405020304" pitchFamily="18" charset="0"/>
              </a:rPr>
              <a:t>PRID:YUVAR11809</a:t>
            </a:r>
          </a:p>
          <a:p>
            <a:pPr>
              <a:lnSpc>
                <a:spcPct val="110000"/>
              </a:lnSpc>
              <a:spcBef>
                <a:spcPct val="0"/>
              </a:spcBef>
            </a:pPr>
            <a:r>
              <a:rPr lang="en-US" sz="2800" dirty="0">
                <a:solidFill>
                  <a:schemeClr val="bg1"/>
                </a:solidFill>
                <a:latin typeface="Times New Roman" panose="02020603050405020304" pitchFamily="18" charset="0"/>
                <a:cs typeface="Times New Roman" panose="02020603050405020304" pitchFamily="18" charset="0"/>
              </a:rPr>
              <a:t>Email:by23532@essex.ac.uk</a:t>
            </a:r>
            <a:r>
              <a:rPr lang="en-US" sz="2800" dirty="0">
                <a:solidFill>
                  <a:schemeClr val="bg1"/>
                </a:solidFill>
                <a:latin typeface="Abadi" panose="020F0502020204030204" pitchFamily="34" charset="0"/>
              </a:rPr>
              <a:t>​</a:t>
            </a:r>
          </a:p>
        </p:txBody>
      </p:sp>
      <p:sp>
        <p:nvSpPr>
          <p:cNvPr id="5" name="TextBox 4">
            <a:extLst>
              <a:ext uri="{FF2B5EF4-FFF2-40B4-BE49-F238E27FC236}">
                <a16:creationId xmlns:a16="http://schemas.microsoft.com/office/drawing/2014/main" id="{959CC993-4F8F-632E-3E19-B48416B51F37}"/>
              </a:ext>
            </a:extLst>
          </p:cNvPr>
          <p:cNvSpPr txBox="1"/>
          <p:nvPr/>
        </p:nvSpPr>
        <p:spPr>
          <a:xfrm>
            <a:off x="1205755" y="2842239"/>
            <a:ext cx="6441140" cy="369332"/>
          </a:xfrm>
          <a:prstGeom prst="rect">
            <a:avLst/>
          </a:prstGeom>
          <a:noFill/>
        </p:spPr>
        <p:txBody>
          <a:bodyPr wrap="square">
            <a:spAutoFit/>
          </a:bodyPr>
          <a:lstStyle/>
          <a:p>
            <a:r>
              <a:rPr lang="en-US" dirty="0">
                <a:solidFill>
                  <a:schemeClr val="bg1"/>
                </a:solidFill>
                <a:latin typeface="Söhne"/>
              </a:rPr>
              <a:t>ARTIFICAL ROCKET LANDER</a:t>
            </a:r>
            <a:endParaRPr lang="en-IN" dirty="0"/>
          </a:p>
        </p:txBody>
      </p:sp>
    </p:spTree>
    <p:extLst>
      <p:ext uri="{BB962C8B-B14F-4D97-AF65-F5344CB8AC3E}">
        <p14:creationId xmlns:p14="http://schemas.microsoft.com/office/powerpoint/2010/main" val="188383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n-US" dirty="0"/>
              <a:t>Train an Artificial Neural Network using the collected Train Data and Integrate the generated weights with game.</a:t>
            </a:r>
          </a:p>
          <a:p>
            <a:r>
              <a:rPr lang="en-US" dirty="0"/>
              <a:t>Collect Train Data by safely landing the Lander on the Target</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pic>
        <p:nvPicPr>
          <p:cNvPr id="6" name="Picture 5" descr="A rocket in the sky&#10;&#10;Description automatically generated">
            <a:extLst>
              <a:ext uri="{FF2B5EF4-FFF2-40B4-BE49-F238E27FC236}">
                <a16:creationId xmlns:a16="http://schemas.microsoft.com/office/drawing/2014/main" id="{A40BFCF8-8B82-4E8F-C8BD-CDAA32F840DE}"/>
              </a:ext>
            </a:extLst>
          </p:cNvPr>
          <p:cNvPicPr>
            <a:picLocks noChangeAspect="1"/>
          </p:cNvPicPr>
          <p:nvPr/>
        </p:nvPicPr>
        <p:blipFill>
          <a:blip r:embed="rId3"/>
          <a:stretch>
            <a:fillRect/>
          </a:stretch>
        </p:blipFill>
        <p:spPr>
          <a:xfrm>
            <a:off x="5012530" y="9376"/>
            <a:ext cx="7179469" cy="6887046"/>
          </a:xfrm>
          <a:prstGeom prst="rect">
            <a:avLst/>
          </a:prstGeo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dirty="0"/>
              <a:t>PROJECT OBJECTIVE</a:t>
            </a:r>
          </a:p>
        </p:txBody>
      </p:sp>
      <p:sp>
        <p:nvSpPr>
          <p:cNvPr id="9" name="Text Placeholder 29">
            <a:extLst>
              <a:ext uri="{FF2B5EF4-FFF2-40B4-BE49-F238E27FC236}">
                <a16:creationId xmlns:a16="http://schemas.microsoft.com/office/drawing/2014/main" id="{48A75050-2515-9C1F-FD72-8872BE410E69}"/>
              </a:ext>
            </a:extLst>
          </p:cNvPr>
          <p:cNvSpPr txBox="1">
            <a:spLocks/>
          </p:cNvSpPr>
          <p:nvPr/>
        </p:nvSpPr>
        <p:spPr>
          <a:xfrm>
            <a:off x="476041" y="2977653"/>
            <a:ext cx="4850550" cy="1731145"/>
          </a:xfrm>
          <a:prstGeom prst="rect">
            <a:avLst/>
          </a:prstGeom>
        </p:spPr>
        <p:txBody>
          <a:bodyPr vert="horz" lIns="91440" tIns="45720" rIns="91440" bIns="45720" rtlCol="0">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Train an Artificial Neural Network using the collected Train Data and Integrate the generated weights with game.</a:t>
            </a:r>
          </a:p>
          <a:p>
            <a:r>
              <a:rPr lang="en-US"/>
              <a:t>Collect Train Data by safely landing the Lander on the Target</a:t>
            </a:r>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237587" y="772907"/>
            <a:ext cx="7288284" cy="469490"/>
          </a:xfrm>
        </p:spPr>
        <p:txBody>
          <a:bodyPr>
            <a:normAutofit fontScale="90000"/>
          </a:bodyPr>
          <a:lstStyle/>
          <a:p>
            <a:pPr algn="ctr">
              <a:lnSpc>
                <a:spcPct val="125000"/>
              </a:lnSpc>
            </a:pPr>
            <a:r>
              <a:rPr lang="en-US" dirty="0">
                <a:ln w="19050">
                  <a:solidFill>
                    <a:schemeClr val="bg1"/>
                  </a:solidFill>
                </a:ln>
              </a:rPr>
              <a:t>DATA PARTATION</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18" name="TextBox 17">
            <a:extLst>
              <a:ext uri="{FF2B5EF4-FFF2-40B4-BE49-F238E27FC236}">
                <a16:creationId xmlns:a16="http://schemas.microsoft.com/office/drawing/2014/main" id="{CB191626-D969-B4AF-6B01-1183AEACBA9F}"/>
              </a:ext>
            </a:extLst>
          </p:cNvPr>
          <p:cNvSpPr txBox="1"/>
          <p:nvPr/>
        </p:nvSpPr>
        <p:spPr>
          <a:xfrm>
            <a:off x="112080" y="1647457"/>
            <a:ext cx="7133062" cy="3139321"/>
          </a:xfrm>
          <a:prstGeom prst="rect">
            <a:avLst/>
          </a:prstGeom>
          <a:noFill/>
        </p:spPr>
        <p:txBody>
          <a:bodyPr wrap="square">
            <a:spAutoFit/>
          </a:bodyPr>
          <a:lstStyle/>
          <a:p>
            <a:r>
              <a:rPr lang="en-US" dirty="0">
                <a:solidFill>
                  <a:schemeClr val="bg1"/>
                </a:solidFill>
              </a:rPr>
              <a:t>•Data set has four columns X-axis Y-axis X-velocity Y-velocity. </a:t>
            </a:r>
          </a:p>
          <a:p>
            <a:r>
              <a:rPr lang="en-US" dirty="0">
                <a:solidFill>
                  <a:schemeClr val="bg1"/>
                </a:solidFill>
              </a:rPr>
              <a:t>•Data set is divided into three parts </a:t>
            </a:r>
          </a:p>
          <a:p>
            <a:r>
              <a:rPr lang="en-US" dirty="0">
                <a:solidFill>
                  <a:schemeClr val="bg1"/>
                </a:solidFill>
              </a:rPr>
              <a:t>•Training Set (70%): </a:t>
            </a:r>
          </a:p>
          <a:p>
            <a:r>
              <a:rPr lang="en-US" dirty="0">
                <a:solidFill>
                  <a:schemeClr val="bg1"/>
                </a:solidFill>
              </a:rPr>
              <a:t>•Typically, the largest portion used for training the neural network. </a:t>
            </a:r>
          </a:p>
          <a:p>
            <a:r>
              <a:rPr lang="en-US" dirty="0">
                <a:solidFill>
                  <a:schemeClr val="bg1"/>
                </a:solidFill>
              </a:rPr>
              <a:t>•The model learns patterns from this set. </a:t>
            </a:r>
          </a:p>
          <a:p>
            <a:r>
              <a:rPr lang="en-US" dirty="0">
                <a:solidFill>
                  <a:schemeClr val="bg1"/>
                </a:solidFill>
              </a:rPr>
              <a:t>•Validation Set(15%): </a:t>
            </a:r>
          </a:p>
          <a:p>
            <a:r>
              <a:rPr lang="en-US" dirty="0">
                <a:solidFill>
                  <a:schemeClr val="bg1"/>
                </a:solidFill>
              </a:rPr>
              <a:t>•A smaller subset used to fine-tune the model and prevent overfitting. •Helps in hyperparameter tuning. </a:t>
            </a:r>
          </a:p>
          <a:p>
            <a:r>
              <a:rPr lang="en-US" dirty="0">
                <a:solidFill>
                  <a:schemeClr val="bg1"/>
                </a:solidFill>
              </a:rPr>
              <a:t>•Test Set(15%): </a:t>
            </a:r>
          </a:p>
          <a:p>
            <a:r>
              <a:rPr lang="en-US" dirty="0">
                <a:solidFill>
                  <a:schemeClr val="bg1"/>
                </a:solidFill>
              </a:rPr>
              <a:t>•Remains unseen during training and validation. </a:t>
            </a:r>
          </a:p>
          <a:p>
            <a:r>
              <a:rPr lang="en-US" dirty="0">
                <a:solidFill>
                  <a:schemeClr val="bg1"/>
                </a:solidFill>
              </a:rPr>
              <a:t>•Used to evaluate the model's performance on new data</a:t>
            </a:r>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3038227" y="688573"/>
            <a:ext cx="5115173" cy="469490"/>
          </a:xfrm>
        </p:spPr>
        <p:txBody>
          <a:bodyPr>
            <a:normAutofit fontScale="90000"/>
          </a:bodyPr>
          <a:lstStyle/>
          <a:p>
            <a:pPr algn="ctr">
              <a:lnSpc>
                <a:spcPct val="125000"/>
              </a:lnSpc>
            </a:pPr>
            <a:r>
              <a:rPr lang="en-IN" dirty="0">
                <a:ln w="19050">
                  <a:solidFill>
                    <a:schemeClr val="bg1"/>
                  </a:solidFill>
                </a:ln>
              </a:rPr>
              <a:t>DATA Pre-processing</a:t>
            </a:r>
            <a:endParaRPr lang="en-US" dirty="0">
              <a:ln w="19050">
                <a:solidFill>
                  <a:schemeClr val="bg1"/>
                </a:solidFill>
              </a:ln>
            </a:endParaRP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18" name="TextBox 17">
            <a:extLst>
              <a:ext uri="{FF2B5EF4-FFF2-40B4-BE49-F238E27FC236}">
                <a16:creationId xmlns:a16="http://schemas.microsoft.com/office/drawing/2014/main" id="{CB191626-D969-B4AF-6B01-1183AEACBA9F}"/>
              </a:ext>
            </a:extLst>
          </p:cNvPr>
          <p:cNvSpPr txBox="1"/>
          <p:nvPr/>
        </p:nvSpPr>
        <p:spPr>
          <a:xfrm>
            <a:off x="283738" y="1604905"/>
            <a:ext cx="5812262" cy="4247317"/>
          </a:xfrm>
          <a:prstGeom prst="rect">
            <a:avLst/>
          </a:prstGeom>
          <a:noFill/>
        </p:spPr>
        <p:txBody>
          <a:bodyPr wrap="square">
            <a:spAutoFit/>
          </a:bodyPr>
          <a:lstStyle/>
          <a:p>
            <a:r>
              <a:rPr lang="en-US" b="0" i="0" dirty="0">
                <a:solidFill>
                  <a:srgbClr val="FFFFFF"/>
                </a:solidFill>
                <a:effectLst/>
                <a:latin typeface="YAFdJjbTu24 1"/>
              </a:rPr>
              <a:t>1.Reading the Data from CSV File:</a:t>
            </a:r>
            <a:endParaRPr lang="en-US" dirty="0">
              <a:solidFill>
                <a:srgbClr val="FFFFFF"/>
              </a:solidFill>
              <a:effectLst/>
              <a:latin typeface="YAFdJjbTu24 1"/>
            </a:endParaRPr>
          </a:p>
          <a:p>
            <a:r>
              <a:rPr lang="en-US" b="0" i="0" dirty="0">
                <a:solidFill>
                  <a:srgbClr val="FFFFFF"/>
                </a:solidFill>
                <a:effectLst/>
                <a:latin typeface="YAFdJjbTu24 1"/>
              </a:rPr>
              <a:t>•Use libraries like Pandas in Python for efficient data handling.</a:t>
            </a:r>
            <a:endParaRPr lang="en-US" dirty="0">
              <a:solidFill>
                <a:srgbClr val="FFFFFF"/>
              </a:solidFill>
              <a:effectLst/>
              <a:latin typeface="YAFdJjbTu24 1"/>
            </a:endParaRPr>
          </a:p>
          <a:p>
            <a:r>
              <a:rPr lang="en-US" b="0" i="0" dirty="0">
                <a:solidFill>
                  <a:srgbClr val="FFFFFF"/>
                </a:solidFill>
                <a:effectLst/>
                <a:latin typeface="YAFdJjbTu24 1"/>
              </a:rPr>
              <a:t>•Load data into a Data Frame for easy manipulation.</a:t>
            </a:r>
            <a:endParaRPr lang="en-US" dirty="0">
              <a:solidFill>
                <a:srgbClr val="FFFFFF"/>
              </a:solidFill>
              <a:effectLst/>
              <a:latin typeface="YAFdJjbTu24 1"/>
            </a:endParaRPr>
          </a:p>
          <a:p>
            <a:r>
              <a:rPr lang="en-US" b="0" i="0" dirty="0">
                <a:solidFill>
                  <a:srgbClr val="FFFFFF"/>
                </a:solidFill>
                <a:effectLst/>
                <a:latin typeface="YAFdJjbTu24 1"/>
              </a:rPr>
              <a:t>2. Removing Duplicates and NaN Values:</a:t>
            </a:r>
            <a:endParaRPr lang="en-US" dirty="0">
              <a:solidFill>
                <a:srgbClr val="FFFFFF"/>
              </a:solidFill>
              <a:effectLst/>
              <a:latin typeface="YAFdJjbTu24 1"/>
            </a:endParaRPr>
          </a:p>
          <a:p>
            <a:r>
              <a:rPr lang="en-US" b="0" i="0" dirty="0">
                <a:solidFill>
                  <a:srgbClr val="FFFFFF"/>
                </a:solidFill>
                <a:effectLst/>
                <a:latin typeface="YAFdJjbTu24 1"/>
              </a:rPr>
              <a:t>•Use methods like drop duplicates() to eliminate redundant records.</a:t>
            </a:r>
            <a:endParaRPr lang="en-US" dirty="0">
              <a:solidFill>
                <a:srgbClr val="FFFFFF"/>
              </a:solidFill>
              <a:effectLst/>
              <a:latin typeface="YAFdJjbTu24 1"/>
            </a:endParaRPr>
          </a:p>
          <a:p>
            <a:r>
              <a:rPr lang="en-US" b="0" i="0" dirty="0">
                <a:solidFill>
                  <a:srgbClr val="FFFFFF"/>
                </a:solidFill>
                <a:effectLst/>
                <a:latin typeface="YAFdJjbTu24 1"/>
              </a:rPr>
              <a:t>•Employ techniques such as dropna() or imputation methods to handle missing data.</a:t>
            </a:r>
            <a:endParaRPr lang="en-US" dirty="0">
              <a:solidFill>
                <a:srgbClr val="FFFFFF"/>
              </a:solidFill>
              <a:effectLst/>
              <a:latin typeface="YAFdJjbTu24 1"/>
            </a:endParaRPr>
          </a:p>
          <a:p>
            <a:r>
              <a:rPr lang="en-US" b="0" i="0" dirty="0">
                <a:solidFill>
                  <a:srgbClr val="FFFFFF"/>
                </a:solidFill>
                <a:effectLst/>
                <a:latin typeface="YAFdJjbTu24 1"/>
              </a:rPr>
              <a:t>3. Finding Minimum and Maximum Values:</a:t>
            </a:r>
            <a:endParaRPr lang="en-US" dirty="0">
              <a:solidFill>
                <a:srgbClr val="FFFFFF"/>
              </a:solidFill>
              <a:effectLst/>
              <a:latin typeface="YAFdJjbTu24 1"/>
            </a:endParaRPr>
          </a:p>
          <a:p>
            <a:r>
              <a:rPr lang="en-US" b="0" i="0" dirty="0">
                <a:solidFill>
                  <a:srgbClr val="FFFFFF"/>
                </a:solidFill>
                <a:effectLst/>
                <a:latin typeface="YAFdJjbTu24 1"/>
              </a:rPr>
              <a:t>•Use functions like min() and max() for all columns.</a:t>
            </a:r>
            <a:endParaRPr lang="en-US" dirty="0">
              <a:solidFill>
                <a:srgbClr val="FFFFFF"/>
              </a:solidFill>
              <a:effectLst/>
              <a:latin typeface="YAFdJjbTu24 1"/>
            </a:endParaRPr>
          </a:p>
          <a:p>
            <a:r>
              <a:rPr lang="en-US" b="0" i="0" dirty="0">
                <a:solidFill>
                  <a:srgbClr val="FFFFFF"/>
                </a:solidFill>
                <a:effectLst/>
                <a:latin typeface="YAFdJjbTu24 1"/>
              </a:rPr>
              <a:t>4. Normalization of Remaining Values:</a:t>
            </a:r>
            <a:endParaRPr lang="en-US" dirty="0">
              <a:solidFill>
                <a:srgbClr val="FFFFFF"/>
              </a:solidFill>
              <a:effectLst/>
              <a:latin typeface="YAFdJjbTu24 1"/>
            </a:endParaRPr>
          </a:p>
          <a:p>
            <a:r>
              <a:rPr lang="en-US" b="0" i="0" dirty="0">
                <a:solidFill>
                  <a:srgbClr val="FFFFFF"/>
                </a:solidFill>
                <a:effectLst/>
                <a:latin typeface="YAFdJjbTu24 1"/>
              </a:rPr>
              <a:t>•Normalize numerical features to a common scale.</a:t>
            </a:r>
            <a:endParaRPr lang="en-US" dirty="0">
              <a:solidFill>
                <a:srgbClr val="FFFFFF"/>
              </a:solidFill>
              <a:effectLst/>
              <a:latin typeface="YAFdJjbTu24 1"/>
            </a:endParaRPr>
          </a:p>
          <a:p>
            <a:r>
              <a:rPr lang="en-US" b="0" i="0" dirty="0">
                <a:solidFill>
                  <a:srgbClr val="FFFFFF"/>
                </a:solidFill>
                <a:effectLst/>
                <a:latin typeface="YAFdJjbTu24 1"/>
              </a:rPr>
              <a:t>•Common techniques include Min-Max scaling or Z-score normalization.</a:t>
            </a:r>
            <a:endParaRPr lang="en-US" dirty="0">
              <a:solidFill>
                <a:srgbClr val="FFFFFF"/>
              </a:solidFill>
              <a:effectLst/>
              <a:latin typeface="YAFdJjbTu24 1"/>
            </a:endParaRPr>
          </a:p>
        </p:txBody>
      </p:sp>
      <p:sp>
        <p:nvSpPr>
          <p:cNvPr id="8" name="TextBox 7">
            <a:extLst>
              <a:ext uri="{FF2B5EF4-FFF2-40B4-BE49-F238E27FC236}">
                <a16:creationId xmlns:a16="http://schemas.microsoft.com/office/drawing/2014/main" id="{F9D220BB-6584-9406-8632-39EAA12281A8}"/>
              </a:ext>
            </a:extLst>
          </p:cNvPr>
          <p:cNvSpPr txBox="1"/>
          <p:nvPr/>
        </p:nvSpPr>
        <p:spPr>
          <a:xfrm>
            <a:off x="6096000" y="1654774"/>
            <a:ext cx="6096000" cy="2585323"/>
          </a:xfrm>
          <a:prstGeom prst="rect">
            <a:avLst/>
          </a:prstGeom>
          <a:noFill/>
        </p:spPr>
        <p:txBody>
          <a:bodyPr wrap="square">
            <a:spAutoFit/>
          </a:bodyPr>
          <a:lstStyle/>
          <a:p>
            <a:r>
              <a:rPr lang="en-US" b="0" i="0" dirty="0">
                <a:solidFill>
                  <a:srgbClr val="FFFFFF"/>
                </a:solidFill>
                <a:effectLst/>
                <a:latin typeface="YAFdJjbTu24 1"/>
              </a:rPr>
              <a:t>5. Splitting the Values into Train, Test, and Validation:</a:t>
            </a:r>
            <a:endParaRPr lang="en-US" dirty="0">
              <a:solidFill>
                <a:srgbClr val="FFFFFF"/>
              </a:solidFill>
              <a:effectLst/>
              <a:latin typeface="YAFdJjbTu24 1"/>
            </a:endParaRPr>
          </a:p>
          <a:p>
            <a:r>
              <a:rPr lang="en-US" b="0" i="0" dirty="0">
                <a:solidFill>
                  <a:srgbClr val="FFFFFF"/>
                </a:solidFill>
                <a:effectLst/>
                <a:latin typeface="YAFdJjbTu24 1"/>
              </a:rPr>
              <a:t>•Random Splitting:</a:t>
            </a:r>
            <a:endParaRPr lang="en-US" dirty="0">
              <a:solidFill>
                <a:srgbClr val="FFFFFF"/>
              </a:solidFill>
              <a:effectLst/>
              <a:latin typeface="YAFdJjbTu24 1"/>
            </a:endParaRPr>
          </a:p>
          <a:p>
            <a:r>
              <a:rPr lang="en-US" b="0" i="0" dirty="0">
                <a:solidFill>
                  <a:srgbClr val="FFFFFF"/>
                </a:solidFill>
                <a:effectLst/>
                <a:latin typeface="YAFdJjbTu24 1"/>
              </a:rPr>
              <a:t>•Use functions like train_test_split() to partition the dataset.</a:t>
            </a:r>
            <a:endParaRPr lang="en-US" dirty="0">
              <a:solidFill>
                <a:srgbClr val="FFFFFF"/>
              </a:solidFill>
              <a:effectLst/>
              <a:latin typeface="YAFdJjbTu24 1"/>
            </a:endParaRPr>
          </a:p>
          <a:p>
            <a:r>
              <a:rPr lang="en-US" b="0" i="0" dirty="0">
                <a:solidFill>
                  <a:srgbClr val="FFFFFF"/>
                </a:solidFill>
                <a:effectLst/>
                <a:latin typeface="YAFdJjbTu24 1"/>
              </a:rPr>
              <a:t>•Common ratio: Training (70-80%), Validation (10-15%), Test (10-15%).</a:t>
            </a:r>
            <a:endParaRPr lang="en-US" dirty="0">
              <a:solidFill>
                <a:srgbClr val="FFFFFF"/>
              </a:solidFill>
              <a:effectLst/>
              <a:latin typeface="YAFdJjbTu24 1"/>
            </a:endParaRPr>
          </a:p>
          <a:p>
            <a:r>
              <a:rPr lang="en-US" b="0" i="0" dirty="0">
                <a:solidFill>
                  <a:srgbClr val="FFFFFF"/>
                </a:solidFill>
                <a:effectLst/>
                <a:latin typeface="YAFdJjbTu24 1"/>
              </a:rPr>
              <a:t>6. Generating Train, Test, and Validation CSV Files:</a:t>
            </a:r>
            <a:endParaRPr lang="en-US" dirty="0">
              <a:solidFill>
                <a:srgbClr val="FFFFFF"/>
              </a:solidFill>
              <a:effectLst/>
              <a:latin typeface="YAFdJjbTu24 1"/>
            </a:endParaRPr>
          </a:p>
          <a:p>
            <a:r>
              <a:rPr lang="en-US" b="0" i="0" dirty="0">
                <a:solidFill>
                  <a:srgbClr val="FFFFFF"/>
                </a:solidFill>
                <a:effectLst/>
                <a:latin typeface="YAFdJjbTu24 1"/>
              </a:rPr>
              <a:t>•Saving Processed Data:</a:t>
            </a:r>
            <a:endParaRPr lang="en-US" dirty="0">
              <a:solidFill>
                <a:srgbClr val="FFFFFF"/>
              </a:solidFill>
              <a:effectLst/>
              <a:latin typeface="YAFdJjbTu24 1"/>
            </a:endParaRPr>
          </a:p>
          <a:p>
            <a:r>
              <a:rPr lang="en-US" b="0" i="0" dirty="0">
                <a:solidFill>
                  <a:srgbClr val="FFFFFF"/>
                </a:solidFill>
                <a:effectLst/>
                <a:latin typeface="YAFdJjbTu24 1"/>
              </a:rPr>
              <a:t>•Ensures reproducibility and easy sharing of preprocessed datasets.</a:t>
            </a:r>
            <a:endParaRPr lang="en-US" dirty="0">
              <a:solidFill>
                <a:srgbClr val="FFFFFF"/>
              </a:solidFill>
              <a:effectLst/>
              <a:latin typeface="YAFdJjbTu24 1"/>
            </a:endParaRPr>
          </a:p>
        </p:txBody>
      </p:sp>
    </p:spTree>
    <p:extLst>
      <p:ext uri="{BB962C8B-B14F-4D97-AF65-F5344CB8AC3E}">
        <p14:creationId xmlns:p14="http://schemas.microsoft.com/office/powerpoint/2010/main" val="351117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838201" y="91677"/>
            <a:ext cx="9976556" cy="634323"/>
          </a:xfrm>
        </p:spPr>
        <p:txBody>
          <a:bodyPr>
            <a:normAutofit/>
          </a:bodyPr>
          <a:lstStyle/>
          <a:p>
            <a:r>
              <a:rPr lang="en-US" dirty="0"/>
              <a:t>SIZE COMPARSION </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Neurons:4</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232974" y="4407849"/>
            <a:ext cx="11654226" cy="1126085"/>
          </a:xfrm>
        </p:spPr>
        <p:txBody>
          <a:bodyPr/>
          <a:lstStyle/>
          <a:p>
            <a:pPr indent="-228600" algn="l">
              <a:lnSpc>
                <a:spcPct val="90000"/>
              </a:lnSpc>
              <a:spcAft>
                <a:spcPts val="600"/>
              </a:spcAft>
              <a:buFont typeface="Arial" panose="020B0604020202020204" pitchFamily="34" charset="0"/>
              <a:buChar char="•"/>
            </a:pPr>
            <a:r>
              <a:rPr lang="en-US" dirty="0"/>
              <a:t>The following graphs show the different types of neuron selection of 4,7and 10</a:t>
            </a:r>
          </a:p>
          <a:p>
            <a:pPr indent="-228600" algn="l">
              <a:lnSpc>
                <a:spcPct val="90000"/>
              </a:lnSpc>
              <a:spcAft>
                <a:spcPts val="600"/>
              </a:spcAft>
              <a:buFont typeface="Arial" panose="020B0604020202020204" pitchFamily="34" charset="0"/>
              <a:buChar char="•"/>
            </a:pPr>
            <a:r>
              <a:rPr lang="en-US" dirty="0"/>
              <a:t>In following graphs no of neuron =10 is working more accurately compared to other two neuron selections and RMSE LOSS is 0.86  and the RMSE curve becomes constant at 120 Epoch.</a:t>
            </a:r>
          </a:p>
          <a:p>
            <a:pPr algn="l">
              <a:lnSpc>
                <a:spcPct val="90000"/>
              </a:lnSpc>
              <a:spcAft>
                <a:spcPts val="600"/>
              </a:spcAft>
            </a:pPr>
            <a:endParaRPr lang="en-US"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4670862" y="3722073"/>
            <a:ext cx="2502719" cy="365125"/>
          </a:xfrm>
        </p:spPr>
        <p:txBody>
          <a:bodyPr>
            <a:normAutofit/>
          </a:bodyPr>
          <a:lstStyle/>
          <a:p>
            <a:r>
              <a:rPr lang="en-US" dirty="0"/>
              <a:t>Neurons:7</a:t>
            </a:r>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Neurons:10</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pic>
        <p:nvPicPr>
          <p:cNvPr id="6" name="Picture 5" descr="A screen shot of a graph&#10;&#10;Description automatically generated">
            <a:extLst>
              <a:ext uri="{FF2B5EF4-FFF2-40B4-BE49-F238E27FC236}">
                <a16:creationId xmlns:a16="http://schemas.microsoft.com/office/drawing/2014/main" id="{C4FCDA07-21BF-2700-0A72-11993CC319D3}"/>
              </a:ext>
            </a:extLst>
          </p:cNvPr>
          <p:cNvPicPr>
            <a:picLocks noChangeAspect="1"/>
          </p:cNvPicPr>
          <p:nvPr/>
        </p:nvPicPr>
        <p:blipFill rotWithShape="1">
          <a:blip r:embed="rId10"/>
          <a:srcRect r="17492" b="2"/>
          <a:stretch/>
        </p:blipFill>
        <p:spPr>
          <a:xfrm>
            <a:off x="4034254" y="832361"/>
            <a:ext cx="3796857" cy="275809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E21B672A-4B7D-B240-1209-7FA2DF6BDF38}"/>
              </a:ext>
            </a:extLst>
          </p:cNvPr>
          <p:cNvPicPr>
            <a:picLocks noChangeAspect="1"/>
          </p:cNvPicPr>
          <p:nvPr/>
        </p:nvPicPr>
        <p:blipFill rotWithShape="1">
          <a:blip r:embed="rId11"/>
          <a:srcRect l="579" r="28364" b="2"/>
          <a:stretch/>
        </p:blipFill>
        <p:spPr>
          <a:xfrm>
            <a:off x="212617" y="827340"/>
            <a:ext cx="3584448" cy="2758094"/>
          </a:xfrm>
          <a:prstGeom prst="rect">
            <a:avLst/>
          </a:prstGeom>
        </p:spPr>
      </p:pic>
      <p:pic>
        <p:nvPicPr>
          <p:cNvPr id="18" name="Picture 17">
            <a:extLst>
              <a:ext uri="{FF2B5EF4-FFF2-40B4-BE49-F238E27FC236}">
                <a16:creationId xmlns:a16="http://schemas.microsoft.com/office/drawing/2014/main" id="{A12A5A1E-E07A-FDC2-001F-9CBE6EC3924D}"/>
              </a:ext>
            </a:extLst>
          </p:cNvPr>
          <p:cNvPicPr>
            <a:picLocks noChangeAspect="1"/>
          </p:cNvPicPr>
          <p:nvPr/>
        </p:nvPicPr>
        <p:blipFill>
          <a:blip r:embed="rId12"/>
          <a:stretch>
            <a:fillRect/>
          </a:stretch>
        </p:blipFill>
        <p:spPr>
          <a:xfrm>
            <a:off x="8003910" y="825629"/>
            <a:ext cx="3956580" cy="2759804"/>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838201" y="91677"/>
            <a:ext cx="9976556" cy="634323"/>
          </a:xfrm>
        </p:spPr>
        <p:txBody>
          <a:bodyPr>
            <a:normAutofit/>
          </a:bodyPr>
          <a:lstStyle/>
          <a:p>
            <a:r>
              <a:rPr lang="en-US" dirty="0"/>
              <a:t>Hyper-parameter Justification</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232974" y="4407849"/>
            <a:ext cx="11654226" cy="1948501"/>
          </a:xfrm>
        </p:spPr>
        <p:txBody>
          <a:bodyPr>
            <a:noAutofit/>
          </a:bodyPr>
          <a:lstStyle/>
          <a:p>
            <a:pPr marL="171450" indent="-171450" algn="l">
              <a:lnSpc>
                <a:spcPct val="90000"/>
              </a:lnSpc>
              <a:spcAft>
                <a:spcPts val="600"/>
              </a:spcAft>
              <a:buFont typeface="Arial" panose="020B0604020202020204" pitchFamily="34" charset="0"/>
              <a:buChar char="•"/>
            </a:pPr>
            <a:r>
              <a:rPr lang="en-US" sz="1200" dirty="0"/>
              <a:t>Model with hidden layer having 10 neurons  has performed well compared to other models</a:t>
            </a:r>
          </a:p>
          <a:p>
            <a:pPr indent="-228600" algn="l">
              <a:lnSpc>
                <a:spcPct val="90000"/>
              </a:lnSpc>
              <a:spcAft>
                <a:spcPts val="600"/>
              </a:spcAft>
              <a:buFont typeface="Arial" panose="020B0604020202020204" pitchFamily="34" charset="0"/>
              <a:buChar char="•"/>
            </a:pPr>
            <a:r>
              <a:rPr lang="en-US" sz="1200" dirty="0"/>
              <a:t>Lamda values used in this model is 0.6</a:t>
            </a:r>
          </a:p>
          <a:p>
            <a:pPr indent="-228600" algn="l">
              <a:lnSpc>
                <a:spcPct val="90000"/>
              </a:lnSpc>
              <a:spcAft>
                <a:spcPts val="600"/>
              </a:spcAft>
              <a:buFont typeface="Arial" panose="020B0604020202020204" pitchFamily="34" charset="0"/>
              <a:buChar char="•"/>
            </a:pPr>
            <a:r>
              <a:rPr lang="en-US" sz="1200" dirty="0"/>
              <a:t>After doing training and validation  for different model with momentum rate and learning rate, model is performing well with learning rate 0.1 and momentum rate 0.9</a:t>
            </a:r>
          </a:p>
          <a:p>
            <a:pPr indent="-228600" algn="l">
              <a:lnSpc>
                <a:spcPct val="90000"/>
              </a:lnSpc>
              <a:spcAft>
                <a:spcPts val="600"/>
              </a:spcAft>
              <a:buFont typeface="Arial" panose="020B0604020202020204" pitchFamily="34" charset="0"/>
              <a:buChar char="•"/>
            </a:pPr>
            <a:r>
              <a:rPr lang="en-US" sz="1200" dirty="0"/>
              <a:t>The model with all these parameters has least RMSE LOSS and working well with all possible values.</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66" name="Picture 65">
            <a:extLst>
              <a:ext uri="{FF2B5EF4-FFF2-40B4-BE49-F238E27FC236}">
                <a16:creationId xmlns:a16="http://schemas.microsoft.com/office/drawing/2014/main" id="{57F209CF-CE15-60C0-0758-A60B5B698583}"/>
              </a:ext>
            </a:extLst>
          </p:cNvPr>
          <p:cNvPicPr>
            <a:picLocks noChangeAspect="1"/>
          </p:cNvPicPr>
          <p:nvPr/>
        </p:nvPicPr>
        <p:blipFill>
          <a:blip r:embed="rId2"/>
          <a:stretch>
            <a:fillRect/>
          </a:stretch>
        </p:blipFill>
        <p:spPr>
          <a:xfrm>
            <a:off x="65945" y="798439"/>
            <a:ext cx="3786247" cy="3454950"/>
          </a:xfrm>
          <a:prstGeom prst="rect">
            <a:avLst/>
          </a:prstGeom>
        </p:spPr>
      </p:pic>
      <p:pic>
        <p:nvPicPr>
          <p:cNvPr id="68" name="Picture 67">
            <a:extLst>
              <a:ext uri="{FF2B5EF4-FFF2-40B4-BE49-F238E27FC236}">
                <a16:creationId xmlns:a16="http://schemas.microsoft.com/office/drawing/2014/main" id="{6A4425B1-4250-89E2-4EAA-C49383241AD2}"/>
              </a:ext>
            </a:extLst>
          </p:cNvPr>
          <p:cNvPicPr>
            <a:picLocks noChangeAspect="1"/>
          </p:cNvPicPr>
          <p:nvPr/>
        </p:nvPicPr>
        <p:blipFill>
          <a:blip r:embed="rId3"/>
          <a:stretch>
            <a:fillRect/>
          </a:stretch>
        </p:blipFill>
        <p:spPr>
          <a:xfrm>
            <a:off x="4029635" y="805271"/>
            <a:ext cx="3180510" cy="3480267"/>
          </a:xfrm>
          <a:prstGeom prst="rect">
            <a:avLst/>
          </a:prstGeom>
        </p:spPr>
      </p:pic>
      <p:pic>
        <p:nvPicPr>
          <p:cNvPr id="69" name="Picture 68">
            <a:extLst>
              <a:ext uri="{FF2B5EF4-FFF2-40B4-BE49-F238E27FC236}">
                <a16:creationId xmlns:a16="http://schemas.microsoft.com/office/drawing/2014/main" id="{CA2453CB-A8AF-1156-A2C2-58F6A87C25F9}"/>
              </a:ext>
            </a:extLst>
          </p:cNvPr>
          <p:cNvPicPr>
            <a:picLocks noChangeAspect="1"/>
          </p:cNvPicPr>
          <p:nvPr/>
        </p:nvPicPr>
        <p:blipFill>
          <a:blip r:embed="rId4"/>
          <a:stretch>
            <a:fillRect/>
          </a:stretch>
        </p:blipFill>
        <p:spPr>
          <a:xfrm>
            <a:off x="7387588" y="794611"/>
            <a:ext cx="4628656" cy="3454950"/>
          </a:xfrm>
          <a:prstGeom prst="rect">
            <a:avLst/>
          </a:prstGeom>
        </p:spPr>
      </p:pic>
    </p:spTree>
    <p:extLst>
      <p:ext uri="{BB962C8B-B14F-4D97-AF65-F5344CB8AC3E}">
        <p14:creationId xmlns:p14="http://schemas.microsoft.com/office/powerpoint/2010/main" val="1111667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838201" y="91677"/>
            <a:ext cx="9976556" cy="634323"/>
          </a:xfrm>
        </p:spPr>
        <p:txBody>
          <a:bodyPr>
            <a:normAutofit/>
          </a:bodyPr>
          <a:lstStyle/>
          <a:p>
            <a:r>
              <a:rPr lang="en-US" dirty="0"/>
              <a:t>Stopping Criteria</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7" name="Picture 6">
            <a:extLst>
              <a:ext uri="{FF2B5EF4-FFF2-40B4-BE49-F238E27FC236}">
                <a16:creationId xmlns:a16="http://schemas.microsoft.com/office/drawing/2014/main" id="{6BEDD418-B1F5-D031-EDF8-957A947AEC65}"/>
              </a:ext>
            </a:extLst>
          </p:cNvPr>
          <p:cNvPicPr>
            <a:picLocks noChangeAspect="1"/>
          </p:cNvPicPr>
          <p:nvPr/>
        </p:nvPicPr>
        <p:blipFill>
          <a:blip r:embed="rId2"/>
          <a:stretch>
            <a:fillRect/>
          </a:stretch>
        </p:blipFill>
        <p:spPr>
          <a:xfrm>
            <a:off x="506166" y="955622"/>
            <a:ext cx="4908177" cy="3423565"/>
          </a:xfrm>
          <a:prstGeom prst="rect">
            <a:avLst/>
          </a:prstGeom>
        </p:spPr>
      </p:pic>
      <p:pic>
        <p:nvPicPr>
          <p:cNvPr id="9" name="Picture 8">
            <a:extLst>
              <a:ext uri="{FF2B5EF4-FFF2-40B4-BE49-F238E27FC236}">
                <a16:creationId xmlns:a16="http://schemas.microsoft.com/office/drawing/2014/main" id="{0B873E73-1150-96A1-2603-3B3DD3D91C3B}"/>
              </a:ext>
            </a:extLst>
          </p:cNvPr>
          <p:cNvPicPr>
            <a:picLocks noChangeAspect="1"/>
          </p:cNvPicPr>
          <p:nvPr/>
        </p:nvPicPr>
        <p:blipFill>
          <a:blip r:embed="rId3"/>
          <a:stretch>
            <a:fillRect/>
          </a:stretch>
        </p:blipFill>
        <p:spPr>
          <a:xfrm>
            <a:off x="5920508" y="4613275"/>
            <a:ext cx="6178261" cy="1743075"/>
          </a:xfrm>
          <a:prstGeom prst="rect">
            <a:avLst/>
          </a:prstGeom>
        </p:spPr>
      </p:pic>
      <p:sp>
        <p:nvSpPr>
          <p:cNvPr id="11" name="TextBox 10">
            <a:extLst>
              <a:ext uri="{FF2B5EF4-FFF2-40B4-BE49-F238E27FC236}">
                <a16:creationId xmlns:a16="http://schemas.microsoft.com/office/drawing/2014/main" id="{BD340A63-1DA2-257A-53C9-4A8F80D31405}"/>
              </a:ext>
            </a:extLst>
          </p:cNvPr>
          <p:cNvSpPr txBox="1"/>
          <p:nvPr/>
        </p:nvSpPr>
        <p:spPr>
          <a:xfrm>
            <a:off x="218956" y="4673168"/>
            <a:ext cx="5482598" cy="1754326"/>
          </a:xfrm>
          <a:prstGeom prst="rect">
            <a:avLst/>
          </a:prstGeom>
          <a:noFill/>
        </p:spPr>
        <p:txBody>
          <a:bodyPr wrap="square">
            <a:spAutoFit/>
          </a:bodyPr>
          <a:lstStyle/>
          <a:p>
            <a:r>
              <a:rPr lang="en-US" dirty="0">
                <a:solidFill>
                  <a:schemeClr val="bg1"/>
                </a:solidFill>
                <a:latin typeface="Söhne"/>
              </a:rPr>
              <a:t>This code is used for</a:t>
            </a:r>
            <a:r>
              <a:rPr lang="en-US" b="0" i="0" dirty="0">
                <a:solidFill>
                  <a:schemeClr val="bg1"/>
                </a:solidFill>
                <a:effectLst/>
                <a:latin typeface="Söhne"/>
              </a:rPr>
              <a:t> validation error over iterations, and if the error hasn't improved for five consecutive iterations, it triggers early stopping. This can help prevent overfitting and speed up the training process by stopping when further iterations may not lead to significant improvements</a:t>
            </a:r>
            <a:endParaRPr lang="en-IN" dirty="0">
              <a:solidFill>
                <a:schemeClr val="bg1"/>
              </a:solidFill>
            </a:endParaRPr>
          </a:p>
        </p:txBody>
      </p:sp>
      <p:sp>
        <p:nvSpPr>
          <p:cNvPr id="13" name="TextBox 12">
            <a:extLst>
              <a:ext uri="{FF2B5EF4-FFF2-40B4-BE49-F238E27FC236}">
                <a16:creationId xmlns:a16="http://schemas.microsoft.com/office/drawing/2014/main" id="{10B3DE3B-3388-2EE2-484C-96E4C3B9BE27}"/>
              </a:ext>
            </a:extLst>
          </p:cNvPr>
          <p:cNvSpPr txBox="1"/>
          <p:nvPr/>
        </p:nvSpPr>
        <p:spPr>
          <a:xfrm>
            <a:off x="5701554" y="1236858"/>
            <a:ext cx="6096000" cy="2308324"/>
          </a:xfrm>
          <a:prstGeom prst="rect">
            <a:avLst/>
          </a:prstGeom>
          <a:noFill/>
        </p:spPr>
        <p:txBody>
          <a:bodyPr wrap="square">
            <a:spAutoFit/>
          </a:bodyPr>
          <a:lstStyle/>
          <a:p>
            <a:r>
              <a:rPr lang="en-US" b="0" i="0" dirty="0">
                <a:solidFill>
                  <a:schemeClr val="bg1"/>
                </a:solidFill>
                <a:effectLst/>
                <a:latin typeface="Söhne"/>
              </a:rPr>
              <a:t>In our model with a hidden layer of 10 neurons, the incorporation of a lambda value of 0.6 for regularization, coupled with </a:t>
            </a:r>
            <a:r>
              <a:rPr lang="en-US" dirty="0">
                <a:solidFill>
                  <a:schemeClr val="bg1"/>
                </a:solidFill>
                <a:latin typeface="Söhne"/>
              </a:rPr>
              <a:t>many </a:t>
            </a:r>
            <a:r>
              <a:rPr lang="en-US" b="0" i="0" dirty="0">
                <a:solidFill>
                  <a:schemeClr val="bg1"/>
                </a:solidFill>
                <a:effectLst/>
                <a:latin typeface="Söhne"/>
              </a:rPr>
              <a:t>hyperparameter tuning process yielding a learning rate of 0.1 and momentum rate of 0.9, has resulted in exceptional performance, showcasing the model's superiority with the least RMSE loss and robustness across diverse scenarios, making it the optimal choice for our predictive analytics task."</a:t>
            </a:r>
            <a:endParaRPr lang="en-IN" dirty="0">
              <a:solidFill>
                <a:schemeClr val="bg1"/>
              </a:solidFill>
            </a:endParaRPr>
          </a:p>
        </p:txBody>
      </p:sp>
    </p:spTree>
    <p:extLst>
      <p:ext uri="{BB962C8B-B14F-4D97-AF65-F5344CB8AC3E}">
        <p14:creationId xmlns:p14="http://schemas.microsoft.com/office/powerpoint/2010/main" val="370146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3429412" y="160925"/>
            <a:ext cx="4856634" cy="466344"/>
          </a:xfrm>
        </p:spPr>
        <p:txBody>
          <a:bodyPr/>
          <a:lstStyle/>
          <a:p>
            <a:pPr algn="ctr">
              <a:lnSpc>
                <a:spcPct val="125000"/>
              </a:lnSpc>
            </a:pPr>
            <a:r>
              <a:rPr lang="en-US" dirty="0">
                <a:ln w="19050">
                  <a:solidFill>
                    <a:schemeClr val="bg1"/>
                  </a:solidFill>
                </a:ln>
              </a:rPr>
              <a:t>ARCHITECTURE</a:t>
            </a:r>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0" y="931753"/>
            <a:ext cx="3905956" cy="515442"/>
          </a:xfrm>
        </p:spPr>
        <p:txBody>
          <a:bodyPr>
            <a:normAutofit/>
          </a:bodyPr>
          <a:lstStyle/>
          <a:p>
            <a:r>
              <a:rPr lang="en-US" sz="2000" u="sng" dirty="0"/>
              <a:t>Data Pre-process</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8454002" y="1430682"/>
            <a:ext cx="3636398" cy="1998318"/>
          </a:xfrm>
        </p:spPr>
        <p:txBody>
          <a:bodyPr>
            <a:normAutofit fontScale="25000" lnSpcReduction="20000"/>
          </a:bodyPr>
          <a:lstStyle/>
          <a:p>
            <a:pPr marL="285750" indent="-285750" algn="l">
              <a:buFont typeface="Arial" panose="020B0604020202020204" pitchFamily="34" charset="0"/>
              <a:buChar char="•"/>
            </a:pPr>
            <a:r>
              <a:rPr lang="en-US" sz="4200" dirty="0"/>
              <a:t>Calculate Local gradient</a:t>
            </a:r>
          </a:p>
          <a:p>
            <a:pPr marL="285750" indent="-285750" algn="l">
              <a:buFont typeface="Arial" panose="020B0604020202020204" pitchFamily="34" charset="0"/>
              <a:buChar char="•"/>
            </a:pPr>
            <a:r>
              <a:rPr lang="en-US" sz="4200" dirty="0"/>
              <a:t>Weight updating from output layer to hidden layer</a:t>
            </a:r>
          </a:p>
          <a:p>
            <a:pPr marL="285750" indent="-285750" algn="l">
              <a:buFont typeface="Arial" panose="020B0604020202020204" pitchFamily="34" charset="0"/>
              <a:buChar char="•"/>
            </a:pPr>
            <a:r>
              <a:rPr lang="en-US" sz="4200" dirty="0"/>
              <a:t>Adding old weight to new weight</a:t>
            </a:r>
          </a:p>
          <a:p>
            <a:pPr marL="285750" indent="-285750" algn="l">
              <a:buFont typeface="Arial" panose="020B0604020202020204" pitchFamily="34" charset="0"/>
              <a:buChar char="•"/>
            </a:pPr>
            <a:r>
              <a:rPr lang="en-US" sz="4200" dirty="0"/>
              <a:t>Calculate Hidden gradient</a:t>
            </a:r>
          </a:p>
          <a:p>
            <a:pPr marL="285750" indent="-285750" algn="l">
              <a:buFont typeface="Arial" panose="020B0604020202020204" pitchFamily="34" charset="0"/>
              <a:buChar char="•"/>
            </a:pPr>
            <a:r>
              <a:rPr lang="en-US" sz="4200" dirty="0"/>
              <a:t>Weight updating from hidden to input layer</a:t>
            </a:r>
          </a:p>
          <a:p>
            <a:pPr marL="285750" indent="-285750" algn="l">
              <a:buFont typeface="Arial" panose="020B0604020202020204" pitchFamily="34" charset="0"/>
              <a:buChar char="•"/>
            </a:pPr>
            <a:r>
              <a:rPr lang="en-US" sz="4200" dirty="0"/>
              <a:t>Adding old weights to new weights</a:t>
            </a:r>
          </a:p>
          <a:p>
            <a:pPr marL="285750" indent="-285750" algn="l">
              <a:buFont typeface="Arial" panose="020B0604020202020204" pitchFamily="34" charset="0"/>
              <a:buChar char="•"/>
            </a:pPr>
            <a:r>
              <a:rPr lang="en-US" sz="4200" dirty="0"/>
              <a:t>Initializing the new calculated weights to old weights</a:t>
            </a:r>
          </a:p>
          <a:p>
            <a:pPr algn="l"/>
            <a:r>
              <a:rPr lang="en-US" sz="4200" dirty="0"/>
              <a:t>​</a:t>
            </a:r>
          </a:p>
          <a:p>
            <a:r>
              <a:rPr lang="en-ZA" dirty="0"/>
              <a:t>​</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2" name="Text Placeholder 3">
            <a:extLst>
              <a:ext uri="{FF2B5EF4-FFF2-40B4-BE49-F238E27FC236}">
                <a16:creationId xmlns:a16="http://schemas.microsoft.com/office/drawing/2014/main" id="{8E283930-1A34-C1BC-049B-35BF96B25687}"/>
              </a:ext>
            </a:extLst>
          </p:cNvPr>
          <p:cNvSpPr txBox="1">
            <a:spLocks/>
          </p:cNvSpPr>
          <p:nvPr/>
        </p:nvSpPr>
        <p:spPr>
          <a:xfrm>
            <a:off x="3851956" y="931753"/>
            <a:ext cx="4572000" cy="515442"/>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sz="2000" u="sng" dirty="0"/>
              <a:t>Feedforward Process</a:t>
            </a:r>
          </a:p>
        </p:txBody>
      </p:sp>
      <p:sp>
        <p:nvSpPr>
          <p:cNvPr id="3" name="Text Placeholder 3">
            <a:extLst>
              <a:ext uri="{FF2B5EF4-FFF2-40B4-BE49-F238E27FC236}">
                <a16:creationId xmlns:a16="http://schemas.microsoft.com/office/drawing/2014/main" id="{BA8038CB-E1A5-8088-D582-7BF0A93E1DDE}"/>
              </a:ext>
            </a:extLst>
          </p:cNvPr>
          <p:cNvSpPr txBox="1">
            <a:spLocks/>
          </p:cNvSpPr>
          <p:nvPr/>
        </p:nvSpPr>
        <p:spPr>
          <a:xfrm>
            <a:off x="8286046" y="915239"/>
            <a:ext cx="3905956" cy="515442"/>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u="sng" dirty="0"/>
              <a:t>Back-Propagation</a:t>
            </a:r>
          </a:p>
        </p:txBody>
      </p:sp>
      <p:sp>
        <p:nvSpPr>
          <p:cNvPr id="15" name="Text Placeholder 3">
            <a:extLst>
              <a:ext uri="{FF2B5EF4-FFF2-40B4-BE49-F238E27FC236}">
                <a16:creationId xmlns:a16="http://schemas.microsoft.com/office/drawing/2014/main" id="{4AF808E5-71E9-9F48-1176-364E34D8CE56}"/>
              </a:ext>
            </a:extLst>
          </p:cNvPr>
          <p:cNvSpPr txBox="1">
            <a:spLocks/>
          </p:cNvSpPr>
          <p:nvPr/>
        </p:nvSpPr>
        <p:spPr>
          <a:xfrm>
            <a:off x="48889" y="3412486"/>
            <a:ext cx="3905956" cy="515442"/>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RMSE calculation</a:t>
            </a:r>
          </a:p>
        </p:txBody>
      </p:sp>
      <p:sp>
        <p:nvSpPr>
          <p:cNvPr id="16" name="Text Placeholder 3">
            <a:extLst>
              <a:ext uri="{FF2B5EF4-FFF2-40B4-BE49-F238E27FC236}">
                <a16:creationId xmlns:a16="http://schemas.microsoft.com/office/drawing/2014/main" id="{0A9CBAE9-A81F-82AD-83E5-C8998C6F978D}"/>
              </a:ext>
            </a:extLst>
          </p:cNvPr>
          <p:cNvSpPr txBox="1">
            <a:spLocks/>
          </p:cNvSpPr>
          <p:nvPr/>
        </p:nvSpPr>
        <p:spPr>
          <a:xfrm>
            <a:off x="4200689" y="3386330"/>
            <a:ext cx="3905956" cy="515442"/>
          </a:xfrm>
          <a:prstGeom prst="rect">
            <a:avLst/>
          </a:prstGeom>
        </p:spPr>
        <p:txBody>
          <a:bodyPr vert="horz" lIns="91440" tIns="45720" rIns="91440" bIns="45720" rtlCol="0" anchor="b">
            <a:normAutofit/>
          </a:bodyPr>
          <a:lstStyle>
            <a:lvl1pPr marL="0" indent="0" algn="r" defTabSz="914400" rtl="0" eaLnBrk="1" latinLnBrk="0" hangingPunct="1">
              <a:lnSpc>
                <a:spcPct val="90000"/>
              </a:lnSpc>
              <a:spcBef>
                <a:spcPts val="1000"/>
              </a:spcBef>
              <a:buFont typeface="Arial" panose="020B0604020202020204" pitchFamily="34" charset="0"/>
              <a:buNone/>
              <a:defRPr sz="4000" kern="0" cap="all" spc="4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GAME INTERGRATION</a:t>
            </a:r>
          </a:p>
        </p:txBody>
      </p:sp>
      <p:sp>
        <p:nvSpPr>
          <p:cNvPr id="20" name="Text Placeholder 4">
            <a:extLst>
              <a:ext uri="{FF2B5EF4-FFF2-40B4-BE49-F238E27FC236}">
                <a16:creationId xmlns:a16="http://schemas.microsoft.com/office/drawing/2014/main" id="{AF4912D4-86AD-017D-1F7A-E3AB5E9C64B2}"/>
              </a:ext>
            </a:extLst>
          </p:cNvPr>
          <p:cNvSpPr txBox="1">
            <a:spLocks/>
          </p:cNvSpPr>
          <p:nvPr/>
        </p:nvSpPr>
        <p:spPr>
          <a:xfrm>
            <a:off x="216690" y="1430681"/>
            <a:ext cx="3570355" cy="2119343"/>
          </a:xfrm>
          <a:prstGeom prst="rect">
            <a:avLst/>
          </a:prstGeom>
        </p:spPr>
        <p:txBody>
          <a:bodyPr vert="horz" lIns="91440" tIns="45720" rIns="91440" bIns="45720" rtlCol="0" anchor="t">
            <a:normAutofit fontScale="25000" lnSpcReduction="20000"/>
          </a:bodyPr>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4000" dirty="0"/>
              <a:t>Removing Duplicates and NaN Values::.</a:t>
            </a:r>
          </a:p>
          <a:p>
            <a:pPr marL="285750" indent="-285750" algn="l">
              <a:buFont typeface="Arial" panose="020B0604020202020204" pitchFamily="34" charset="0"/>
              <a:buChar char="•"/>
            </a:pPr>
            <a:r>
              <a:rPr lang="en-US" sz="4000" dirty="0"/>
              <a:t>Employ techniques such as dropna() or imputation methods to handle missing data.</a:t>
            </a:r>
          </a:p>
          <a:p>
            <a:pPr marL="285750" indent="-285750" algn="l">
              <a:buFont typeface="Arial" panose="020B0604020202020204" pitchFamily="34" charset="0"/>
              <a:buChar char="•"/>
            </a:pPr>
            <a:r>
              <a:rPr lang="en-US" sz="4000" b="0" i="0" dirty="0">
                <a:solidFill>
                  <a:srgbClr val="FFFFFF"/>
                </a:solidFill>
                <a:effectLst/>
                <a:latin typeface="YAFdJjbTu24 1"/>
              </a:rPr>
              <a:t>Use functions like min() and max() for all columns.</a:t>
            </a:r>
          </a:p>
          <a:p>
            <a:pPr marL="285750" indent="-285750" algn="l">
              <a:buFont typeface="Arial" panose="020B0604020202020204" pitchFamily="34" charset="0"/>
              <a:buChar char="•"/>
            </a:pPr>
            <a:r>
              <a:rPr lang="en-US" sz="4000" dirty="0"/>
              <a:t>Splitting the Values into Train, Test, and Validation:</a:t>
            </a:r>
          </a:p>
          <a:p>
            <a:pPr marL="285750" indent="-285750" algn="l">
              <a:buFont typeface="Arial" panose="020B0604020202020204" pitchFamily="34" charset="0"/>
              <a:buChar char="•"/>
            </a:pPr>
            <a:r>
              <a:rPr lang="en-US" sz="4000" dirty="0"/>
              <a:t>Generating Train, Test, and Validation CSV </a:t>
            </a:r>
            <a:r>
              <a:rPr lang="en-US" sz="4000" b="0" i="0" dirty="0">
                <a:solidFill>
                  <a:srgbClr val="FFFFFF"/>
                </a:solidFill>
                <a:effectLst/>
                <a:latin typeface="YAFdJjbTu24 1"/>
              </a:rPr>
              <a:t>Files</a:t>
            </a:r>
          </a:p>
          <a:p>
            <a:pPr marL="285750" indent="-285750" algn="l">
              <a:buFont typeface="Arial" panose="020B0604020202020204" pitchFamily="34" charset="0"/>
              <a:buChar char="•"/>
            </a:pPr>
            <a:endParaRPr lang="en-US" sz="4000" dirty="0">
              <a:solidFill>
                <a:srgbClr val="FFFFFF"/>
              </a:solidFill>
              <a:effectLst/>
              <a:latin typeface="YAFdJjbTu24 1"/>
            </a:endParaRPr>
          </a:p>
          <a:p>
            <a:pPr marL="285750" indent="-285750" algn="l">
              <a:buFont typeface="Arial" panose="020B0604020202020204" pitchFamily="34" charset="0"/>
              <a:buChar char="•"/>
            </a:pPr>
            <a:endParaRPr lang="en-US" sz="4000" dirty="0">
              <a:solidFill>
                <a:srgbClr val="FFFFFF"/>
              </a:solidFill>
              <a:effectLst/>
              <a:latin typeface="YAFdJjbTu24 1"/>
            </a:endParaRPr>
          </a:p>
          <a:p>
            <a:pPr marL="285750" indent="-285750" algn="l">
              <a:buFont typeface="Arial" panose="020B0604020202020204" pitchFamily="34" charset="0"/>
              <a:buChar char="•"/>
            </a:pPr>
            <a:endParaRPr lang="en-US" sz="3000" dirty="0"/>
          </a:p>
          <a:p>
            <a:r>
              <a:rPr lang="en-US" dirty="0"/>
              <a:t>​</a:t>
            </a:r>
          </a:p>
        </p:txBody>
      </p:sp>
      <p:sp>
        <p:nvSpPr>
          <p:cNvPr id="21" name="Text Placeholder 4">
            <a:extLst>
              <a:ext uri="{FF2B5EF4-FFF2-40B4-BE49-F238E27FC236}">
                <a16:creationId xmlns:a16="http://schemas.microsoft.com/office/drawing/2014/main" id="{B0F280C7-86EC-0BA0-960A-705CA57ADFC3}"/>
              </a:ext>
            </a:extLst>
          </p:cNvPr>
          <p:cNvSpPr txBox="1">
            <a:spLocks/>
          </p:cNvSpPr>
          <p:nvPr/>
        </p:nvSpPr>
        <p:spPr>
          <a:xfrm>
            <a:off x="4068646" y="1430681"/>
            <a:ext cx="3720687" cy="1998319"/>
          </a:xfrm>
          <a:prstGeom prst="rect">
            <a:avLst/>
          </a:prstGeom>
        </p:spPr>
        <p:txBody>
          <a:bodyPr vert="horz" lIns="91440" tIns="45720" rIns="91440" bIns="45720" rtlCol="0" anchor="t">
            <a:normAutofit fontScale="47500" lnSpcReduction="20000"/>
          </a:bodyPr>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600" dirty="0"/>
              <a:t>calculation of </a:t>
            </a:r>
            <a:r>
              <a:rPr lang="en-IN" sz="2600" dirty="0"/>
              <a:t>Weight multiplication </a:t>
            </a:r>
            <a:r>
              <a:rPr lang="en-US" sz="2600" dirty="0"/>
              <a:t>from input to hidden layer</a:t>
            </a:r>
          </a:p>
          <a:p>
            <a:pPr marL="285750" indent="-285750" algn="l">
              <a:buFont typeface="Arial" panose="020B0604020202020204" pitchFamily="34" charset="0"/>
              <a:buChar char="•"/>
            </a:pPr>
            <a:r>
              <a:rPr lang="en-IN" sz="2600" dirty="0"/>
              <a:t>Activation</a:t>
            </a:r>
            <a:r>
              <a:rPr lang="en-US" sz="2600" dirty="0"/>
              <a:t> hidden layers</a:t>
            </a:r>
          </a:p>
          <a:p>
            <a:pPr marL="285750" indent="-285750" algn="l">
              <a:buFont typeface="Arial" panose="020B0604020202020204" pitchFamily="34" charset="0"/>
              <a:buChar char="•"/>
            </a:pPr>
            <a:r>
              <a:rPr lang="en-US" sz="2600" dirty="0"/>
              <a:t>calculation of </a:t>
            </a:r>
            <a:r>
              <a:rPr lang="en-IN" sz="2600" dirty="0"/>
              <a:t>Weight multiplication </a:t>
            </a:r>
            <a:r>
              <a:rPr lang="en-US" sz="2600" dirty="0"/>
              <a:t>from hidden layer to output layer</a:t>
            </a:r>
          </a:p>
          <a:p>
            <a:pPr marL="285750" indent="-285750" algn="l">
              <a:buFont typeface="Arial" panose="020B0604020202020204" pitchFamily="34" charset="0"/>
              <a:buChar char="•"/>
            </a:pPr>
            <a:r>
              <a:rPr lang="en-US" sz="2600" dirty="0"/>
              <a:t>Calculated predicated output</a:t>
            </a:r>
          </a:p>
          <a:p>
            <a:pPr marL="285750" indent="-285750" algn="l">
              <a:buFont typeface="Arial" panose="020B0604020202020204" pitchFamily="34" charset="0"/>
              <a:buChar char="•"/>
            </a:pPr>
            <a:r>
              <a:rPr lang="en-US" sz="2600" dirty="0"/>
              <a:t>Error calculation</a:t>
            </a:r>
          </a:p>
          <a:p>
            <a:pPr algn="l"/>
            <a:r>
              <a:rPr lang="en-US" dirty="0"/>
              <a:t>​</a:t>
            </a:r>
          </a:p>
        </p:txBody>
      </p:sp>
      <p:sp>
        <p:nvSpPr>
          <p:cNvPr id="22" name="Text Placeholder 4">
            <a:extLst>
              <a:ext uri="{FF2B5EF4-FFF2-40B4-BE49-F238E27FC236}">
                <a16:creationId xmlns:a16="http://schemas.microsoft.com/office/drawing/2014/main" id="{400F3660-3088-7C98-9EAD-BA0EC8E56D0A}"/>
              </a:ext>
            </a:extLst>
          </p:cNvPr>
          <p:cNvSpPr txBox="1">
            <a:spLocks/>
          </p:cNvSpPr>
          <p:nvPr/>
        </p:nvSpPr>
        <p:spPr>
          <a:xfrm>
            <a:off x="4200689" y="4149857"/>
            <a:ext cx="3035881" cy="1485635"/>
          </a:xfrm>
          <a:prstGeom prst="rect">
            <a:avLst/>
          </a:prstGeom>
        </p:spPr>
        <p:txBody>
          <a:bodyPr vert="horz" lIns="91440" tIns="45720" rIns="91440" bIns="45720" rtlCol="0" anchor="t">
            <a:normAutofit/>
          </a:bodyPr>
          <a:lstStyle>
            <a:lvl1pPr marL="0" indent="0" algn="r" defTabSz="914400" rtl="0" eaLnBrk="1" latinLnBrk="0" hangingPunct="1">
              <a:lnSpc>
                <a:spcPct val="150000"/>
              </a:lnSpc>
              <a:spcBef>
                <a:spcPts val="0"/>
              </a:spcBef>
              <a:buClr>
                <a:schemeClr val="accent6"/>
              </a:buClr>
              <a:buFont typeface="Courier New" panose="02070309020205020404" pitchFamily="49"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lnSpc>
                <a:spcPct val="130000"/>
              </a:lnSpc>
              <a:buFont typeface="Arial" panose="020B0604020202020204" pitchFamily="34" charset="0"/>
              <a:buChar char="•"/>
            </a:pPr>
            <a:r>
              <a:rPr lang="en-US" sz="1100" dirty="0"/>
              <a:t>Inserting the last updated input and output weights to the neural net holder file </a:t>
            </a:r>
            <a:r>
              <a:rPr lang="en-US" sz="1050" dirty="0"/>
              <a:t>​</a:t>
            </a:r>
          </a:p>
        </p:txBody>
      </p:sp>
      <p:sp>
        <p:nvSpPr>
          <p:cNvPr id="26" name="Text Placeholder 25">
            <a:extLst>
              <a:ext uri="{FF2B5EF4-FFF2-40B4-BE49-F238E27FC236}">
                <a16:creationId xmlns:a16="http://schemas.microsoft.com/office/drawing/2014/main" id="{DB7A392C-74E6-A545-32E5-9627752F8883}"/>
              </a:ext>
            </a:extLst>
          </p:cNvPr>
          <p:cNvSpPr>
            <a:spLocks noGrp="1"/>
          </p:cNvSpPr>
          <p:nvPr>
            <p:ph type="body" sz="quarter" idx="20"/>
          </p:nvPr>
        </p:nvSpPr>
        <p:spPr>
          <a:xfrm>
            <a:off x="730367" y="4070553"/>
            <a:ext cx="3035881" cy="1485635"/>
          </a:xfrm>
        </p:spPr>
        <p:txBody>
          <a:bodyPr>
            <a:normAutofit/>
          </a:bodyPr>
          <a:lstStyle/>
          <a:p>
            <a:pPr marL="285750" indent="-285750" algn="l">
              <a:lnSpc>
                <a:spcPct val="130000"/>
              </a:lnSpc>
              <a:buFont typeface="Arial" panose="020B0604020202020204" pitchFamily="34" charset="0"/>
              <a:buChar char="•"/>
            </a:pPr>
            <a:r>
              <a:rPr lang="en-US" sz="1000" dirty="0"/>
              <a:t>This can help prevent overfitting and speed up the training process by stopping when further iterations may not lead to significant improvements</a:t>
            </a:r>
            <a:endParaRPr lang="en-IN" sz="1000" dirty="0"/>
          </a:p>
        </p:txBody>
      </p:sp>
    </p:spTree>
    <p:extLst>
      <p:ext uri="{BB962C8B-B14F-4D97-AF65-F5344CB8AC3E}">
        <p14:creationId xmlns:p14="http://schemas.microsoft.com/office/powerpoint/2010/main" val="309442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1770529" y="2456329"/>
            <a:ext cx="8323729" cy="1216139"/>
          </a:xfrm>
        </p:spPr>
        <p:txBody>
          <a:bodyPr/>
          <a:lstStyle/>
          <a:p>
            <a:r>
              <a:rPr lang="en-US" sz="8800" dirty="0"/>
              <a:t>Thank you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150569690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6950</TotalTime>
  <Words>805</Words>
  <Application>Microsoft Office PowerPoint</Application>
  <PresentationFormat>Widescreen</PresentationFormat>
  <Paragraphs>97</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Abadi</vt:lpstr>
      <vt:lpstr>Arial</vt:lpstr>
      <vt:lpstr>Bierstadt</vt:lpstr>
      <vt:lpstr>Calibri</vt:lpstr>
      <vt:lpstr>Courier New</vt:lpstr>
      <vt:lpstr>Posterama</vt:lpstr>
      <vt:lpstr>Posterama Bold</vt:lpstr>
      <vt:lpstr>Söhne</vt:lpstr>
      <vt:lpstr>Times New Roman</vt:lpstr>
      <vt:lpstr>YAFdJjbTu24 1</vt:lpstr>
      <vt:lpstr>Office Theme</vt:lpstr>
      <vt:lpstr>NEURAL NETWORK PROJECT</vt:lpstr>
      <vt:lpstr>PROJECT OBJECTIVE</vt:lpstr>
      <vt:lpstr>DATA PARTATION</vt:lpstr>
      <vt:lpstr>DATA Pre-processing</vt:lpstr>
      <vt:lpstr>SIZE COMPARSION </vt:lpstr>
      <vt:lpstr>Hyper-parameter Justification</vt:lpstr>
      <vt:lpstr>Stopping Criteria</vt:lpstr>
      <vt:lpstr>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PROJECT</dc:title>
  <dc:creator>Bharath Yuvaraj</dc:creator>
  <cp:lastModifiedBy>Bharath Yuvaraj</cp:lastModifiedBy>
  <cp:revision>5</cp:revision>
  <dcterms:created xsi:type="dcterms:W3CDTF">2023-12-10T15:56:40Z</dcterms:created>
  <dcterms:modified xsi:type="dcterms:W3CDTF">2023-12-15T11:47:01Z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